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2" r:id="rId4"/>
    <p:sldId id="260" r:id="rId5"/>
    <p:sldId id="258" r:id="rId6"/>
    <p:sldId id="259" r:id="rId7"/>
    <p:sldId id="261" r:id="rId8"/>
    <p:sldId id="263" r:id="rId9"/>
    <p:sldId id="265" r:id="rId10"/>
    <p:sldId id="268" r:id="rId11"/>
    <p:sldId id="266" r:id="rId12"/>
    <p:sldId id="270" r:id="rId13"/>
    <p:sldId id="272" r:id="rId14"/>
    <p:sldId id="271" r:id="rId15"/>
    <p:sldId id="269" r:id="rId16"/>
    <p:sldId id="264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75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1932FC-6697-46B3-8D72-15F275AD109C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7DC5F7-8D42-428A-9624-0ECD483C0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577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1" dirty="0" smtClean="0">
                <a:solidFill>
                  <a:schemeClr val="bg1"/>
                </a:solidFill>
                <a:latin typeface="VNI-Times" pitchFamily="2" charset="0"/>
              </a:rPr>
              <a:t>+ Naõo ngöôøi naëng trung bình 1350g. Ñaïi naõo chieám 85% khoái löôïng naõo boä.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DC5F7-8D42-428A-9624-0ECD483C0BE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793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DC5F7-8D42-428A-9624-0ECD483C0BE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524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Vỏ</a:t>
            </a:r>
            <a:r>
              <a:rPr lang="en-US" baseline="0" dirty="0" smtClean="0"/>
              <a:t> não gồm 6 lớp chủ yếu là tế bào hình tháp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DC5F7-8D42-428A-9624-0ECD483C0BE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119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EF3A7-15AB-4A0B-9946-35A602632FC4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6E31-8CF8-4369-8398-40167DB16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43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EF3A7-15AB-4A0B-9946-35A602632FC4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6E31-8CF8-4369-8398-40167DB16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50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EF3A7-15AB-4A0B-9946-35A602632FC4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6E31-8CF8-4369-8398-40167DB16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41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EF3A7-15AB-4A0B-9946-35A602632FC4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6E31-8CF8-4369-8398-40167DB16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455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EF3A7-15AB-4A0B-9946-35A602632FC4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6E31-8CF8-4369-8398-40167DB16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186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EF3A7-15AB-4A0B-9946-35A602632FC4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6E31-8CF8-4369-8398-40167DB16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616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EF3A7-15AB-4A0B-9946-35A602632FC4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6E31-8CF8-4369-8398-40167DB16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431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EF3A7-15AB-4A0B-9946-35A602632FC4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6E31-8CF8-4369-8398-40167DB16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191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EF3A7-15AB-4A0B-9946-35A602632FC4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6E31-8CF8-4369-8398-40167DB16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66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EF3A7-15AB-4A0B-9946-35A602632FC4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6E31-8CF8-4369-8398-40167DB16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861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EF3A7-15AB-4A0B-9946-35A602632FC4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6E31-8CF8-4369-8398-40167DB16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717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EF3A7-15AB-4A0B-9946-35A602632FC4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56E31-8CF8-4369-8398-40167DB16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464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6594" y="164174"/>
            <a:ext cx="564911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BÀI 47 – ĐẠI NÃO</a:t>
            </a:r>
            <a:endParaRPr lang="en-US" sz="6000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2050" name="Picture 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241" y="1414774"/>
            <a:ext cx="8823816" cy="495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457200" y="6353330"/>
            <a:ext cx="3657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Giáo viên: Nguyễn Thị Huyền</a:t>
            </a:r>
          </a:p>
        </p:txBody>
      </p:sp>
    </p:spTree>
    <p:extLst>
      <p:ext uri="{BB962C8B-B14F-4D97-AF65-F5344CB8AC3E}">
        <p14:creationId xmlns:p14="http://schemas.microsoft.com/office/powerpoint/2010/main" val="376609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793" y="4646950"/>
            <a:ext cx="11182663" cy="1706562"/>
          </a:xfrm>
        </p:spPr>
        <p:txBody>
          <a:bodyPr>
            <a:noAutofit/>
          </a:bodyPr>
          <a:lstStyle/>
          <a:p>
            <a:r>
              <a:rPr lang="vi-VN" sz="2800" dirty="0" smtClean="0"/>
              <a:t>- Dưới vỏ não là chất trắng trong đó có chứa các nhân nền. 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vi-VN" sz="2800" dirty="0" smtClean="0"/>
              <a:t>Chất </a:t>
            </a:r>
            <a:r>
              <a:rPr lang="vi-VN" sz="2800" dirty="0"/>
              <a:t>trắng là các đường thần kinh nối các vùng của vỏ não và nối 2 nửa đại não với nhau. </a:t>
            </a:r>
            <a:br>
              <a:rPr lang="vi-VN" sz="2800" dirty="0"/>
            </a:br>
            <a:r>
              <a:rPr lang="vi-VN" sz="2800" dirty="0"/>
              <a:t>Hầu hết các đường này đều bắt chéo hoặc ở hành tuỷ hoặc ở tuỷ sống. </a:t>
            </a:r>
            <a:endParaRPr lang="en-US" sz="2800" dirty="0"/>
          </a:p>
        </p:txBody>
      </p:sp>
      <p:pic>
        <p:nvPicPr>
          <p:cNvPr id="4" name="Content Placeholder 3" descr="033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9989" y="457200"/>
            <a:ext cx="7708293" cy="3934918"/>
          </a:xfrm>
        </p:spPr>
      </p:pic>
      <p:sp>
        <p:nvSpPr>
          <p:cNvPr id="3" name="TextBox 2"/>
          <p:cNvSpPr txBox="1"/>
          <p:nvPr/>
        </p:nvSpPr>
        <p:spPr>
          <a:xfrm>
            <a:off x="869429" y="764498"/>
            <a:ext cx="3252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Đường liên bán cầu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69626" y="2116643"/>
            <a:ext cx="3586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Đường dẫn truyền xuống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456950" y="3045501"/>
            <a:ext cx="32528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Nơi bắt chéo của đường dẫn truyền xuống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5042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95740" y="164174"/>
            <a:ext cx="1238351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II. Sự phân vùng chức năng của đại não</a:t>
            </a:r>
            <a:endParaRPr lang="en-US" sz="6000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3751"/>
            <a:ext cx="6215387" cy="3867462"/>
          </a:xfrm>
          <a:prstGeom prst="rect">
            <a:avLst/>
          </a:prstGeom>
        </p:spPr>
      </p:pic>
      <p:pic>
        <p:nvPicPr>
          <p:cNvPr id="10242" name="Picture 2" descr="Kết quả hình ảnh cho 10 vùng não bộ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47" y="1528997"/>
            <a:ext cx="5836151" cy="441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90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Kết quả hình ảnh cho 10 vùng não b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22" y="1"/>
            <a:ext cx="120069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73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259080"/>
            <a:ext cx="10759439" cy="659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43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636" y="149129"/>
            <a:ext cx="11103964" cy="634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53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Kết quả hình ảnh cho 10 vùng não b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1" y="267016"/>
            <a:ext cx="10699584" cy="628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0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03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504" y="1154242"/>
            <a:ext cx="6383927" cy="47588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61" y="1154242"/>
            <a:ext cx="5989320" cy="453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03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96203" y="164174"/>
            <a:ext cx="89996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THANK YOU FOR LISTENING </a:t>
            </a:r>
            <a:endParaRPr lang="en-US" sz="6000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14340" name="Picture 4" descr="Kết quả hình ảnh cho icon não b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411" y="1297648"/>
            <a:ext cx="5880100" cy="557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01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24590" y="347271"/>
            <a:ext cx="11262610" cy="938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  <a:spcBef>
                <a:spcPts val="100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VNI-Times" pitchFamily="2" charset="0"/>
              </a:rPr>
              <a:t>° Caùc em nhaän thaáy coù nhöõng bieåu hieän gì ôû nhöõng ngöôøi bò  chaán thöông soï naõo hay tai bieán maïch maùu </a:t>
            </a:r>
            <a:r>
              <a:rPr lang="en-US" altLang="en-US" sz="2400" b="1" dirty="0" smtClean="0">
                <a:solidFill>
                  <a:srgbClr val="FF0000"/>
                </a:solidFill>
                <a:latin typeface="VNI-Times" pitchFamily="2" charset="0"/>
              </a:rPr>
              <a:t>naõo? </a:t>
            </a:r>
            <a:r>
              <a:rPr lang="en-US" altLang="en-US" sz="2400" b="1" dirty="0">
                <a:solidFill>
                  <a:srgbClr val="FF0000"/>
                </a:solidFill>
                <a:latin typeface="VNI-Times" pitchFamily="2" charset="0"/>
              </a:rPr>
              <a:t>Taïi sao nhö vaäy </a:t>
            </a:r>
            <a:r>
              <a:rPr lang="en-US" altLang="en-US" sz="2400" b="1" dirty="0" smtClean="0">
                <a:solidFill>
                  <a:srgbClr val="FF0000"/>
                </a:solidFill>
                <a:latin typeface="VNI-Times" pitchFamily="2" charset="0"/>
              </a:rPr>
              <a:t>?</a:t>
            </a:r>
            <a:endParaRPr lang="en-US" altLang="en-US" sz="2400" b="1" dirty="0">
              <a:solidFill>
                <a:srgbClr val="FF0000"/>
              </a:solidFill>
              <a:latin typeface="VNI-Times" pitchFamily="2" charset="0"/>
            </a:endParaRPr>
          </a:p>
        </p:txBody>
      </p:sp>
      <p:pic>
        <p:nvPicPr>
          <p:cNvPr id="1026" name="Picture 2" descr="Kết quả hình ảnh cho tai biến mạch máu n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417" y="1728683"/>
            <a:ext cx="5058295" cy="401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894" y="1908384"/>
            <a:ext cx="5522837" cy="3832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55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ết quả hình ảnh cho vỏ n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076" y="104931"/>
            <a:ext cx="68055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214610" y="979386"/>
            <a:ext cx="374754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Đại não</a:t>
            </a:r>
          </a:p>
          <a:p>
            <a:pPr marL="457200" indent="-457200">
              <a:buFontTx/>
              <a:buChar char="-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Não trung gian</a:t>
            </a:r>
          </a:p>
          <a:p>
            <a:pPr marL="457200" indent="-457200">
              <a:buFontTx/>
              <a:buChar char="-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Tiểu não</a:t>
            </a:r>
          </a:p>
          <a:p>
            <a:pPr marL="457200" indent="-457200">
              <a:buFontTx/>
              <a:buChar char="-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Trụ não</a:t>
            </a:r>
          </a:p>
          <a:p>
            <a:pPr marL="457200" indent="-457200">
              <a:buFontTx/>
              <a:buChar char="-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Tủy sống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33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22009" y="164174"/>
            <a:ext cx="689830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I. Cấu tạo của đại não</a:t>
            </a:r>
            <a:endParaRPr lang="en-US" sz="6000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9305" y="1246169"/>
            <a:ext cx="9973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Vị trí:  Đại não nằm ở phía trên não trung gian và tiểu não.</a:t>
            </a: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Là phần não phát triển nhất – che lấp gần như toàn bộ não người.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Kết quả hình ảnh cho đại nã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275380"/>
            <a:ext cx="7611256" cy="43271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2336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22009" y="164174"/>
            <a:ext cx="689830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I. Cấu tạo của đại não</a:t>
            </a:r>
            <a:endParaRPr lang="en-US" sz="6000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3074" name="Picture 2" descr="computer generated image of a human br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159" y="1320202"/>
            <a:ext cx="6012942" cy="496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09731" y="1483309"/>
            <a:ext cx="471690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Đại não gồm 2 bán cầu đại não phải và trái, ngăn cách nhau bởi rãnh gian bán cầu. 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Hình ảnh có liên qu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83" y="3545412"/>
            <a:ext cx="3779599" cy="3034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06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88773" y="1454046"/>
            <a:ext cx="6043397" cy="428684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422009" y="164174"/>
            <a:ext cx="689830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I. Cấu tạo của đại não</a:t>
            </a:r>
            <a:endParaRPr lang="en-US" sz="6000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9731" y="1962994"/>
            <a:ext cx="524156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Bề mặt não có nhiều nếp gấp </a:t>
            </a:r>
            <a:r>
              <a:rPr lang="en-US" sz="32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gọi là khúc cuộn não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9730" y="3597466"/>
            <a:ext cx="54790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à"/>
            </a:pPr>
            <a:r>
              <a:rPr lang="en-US" sz="32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Làm tăng diện tích bề mặt vỏ não lên 2300 – 2500 cm3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 một đặc điểm tiến hóa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5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9803" y="1351986"/>
            <a:ext cx="114674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Mỗi bán cầu đại não có một lớp chất xám dày 2 - 4 mm bao xung quanh gọi là</a:t>
            </a:r>
            <a:r>
              <a:rPr lang="en-US" sz="32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vỏ não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22009" y="164174"/>
            <a:ext cx="689830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I. Cấu tạo của đại não</a:t>
            </a:r>
            <a:endParaRPr lang="en-US" sz="6000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5122" name="Picture 2" descr="Kết quả hình ảnh cho chất xám vỏ nã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990" y="2429204"/>
            <a:ext cx="6515100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28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313" y="1495074"/>
            <a:ext cx="9482458" cy="5362926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4616970" y="1184223"/>
            <a:ext cx="1364105" cy="13341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852472" y="671678"/>
            <a:ext cx="2623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RÃNH ĐỈNH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578308" y="4229726"/>
            <a:ext cx="2038663" cy="34227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30182" y="4178510"/>
            <a:ext cx="26232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RÃNH THÁI DƯƠNG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23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926" y="359770"/>
            <a:ext cx="11153931" cy="761298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Quan sát video về hình ảnh các thùy của đại não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Não Bộ -Giải Phẫu Và Chức Năng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9784" y="1241008"/>
            <a:ext cx="11862216" cy="5293062"/>
          </a:xfrm>
        </p:spPr>
      </p:pic>
    </p:spTree>
    <p:extLst>
      <p:ext uri="{BB962C8B-B14F-4D97-AF65-F5344CB8AC3E}">
        <p14:creationId xmlns:p14="http://schemas.microsoft.com/office/powerpoint/2010/main" val="184325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282</Words>
  <Application>Microsoft Office PowerPoint</Application>
  <PresentationFormat>Widescreen</PresentationFormat>
  <Paragraphs>33</Paragraphs>
  <Slides>17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Tahoma</vt:lpstr>
      <vt:lpstr>Times New Roman</vt:lpstr>
      <vt:lpstr>VNI-Times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Quan sát video về hình ảnh các thùy của đại não</vt:lpstr>
      <vt:lpstr>- Dưới vỏ não là chất trắng trong đó có chứa các nhân nền.  Chất trắng là các đường thần kinh nối các vùng của vỏ não và nối 2 nửa đại não với nhau.  Hầu hết các đường này đều bắt chéo hoặc ở hành tuỷ hoặc ở tuỷ sống.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10 Version 2</dc:creator>
  <cp:lastModifiedBy>Windows 10 Version 2</cp:lastModifiedBy>
  <cp:revision>11</cp:revision>
  <dcterms:created xsi:type="dcterms:W3CDTF">2017-02-17T22:09:19Z</dcterms:created>
  <dcterms:modified xsi:type="dcterms:W3CDTF">2017-03-03T03:21:48Z</dcterms:modified>
</cp:coreProperties>
</file>